
<file path=[Content_Types].xml><?xml version="1.0" encoding="utf-8"?>
<Types xmlns="http://schemas.openxmlformats.org/package/2006/content-types">
  <Default Extension="png" ContentType="image/png"/>
  <Default Extension="wma" ContentType="audio/x-ms-wma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305" r:id="rId2"/>
    <p:sldId id="269" r:id="rId3"/>
    <p:sldId id="270" r:id="rId4"/>
    <p:sldId id="314" r:id="rId5"/>
    <p:sldId id="271" r:id="rId6"/>
    <p:sldId id="310" r:id="rId7"/>
    <p:sldId id="272" r:id="rId8"/>
    <p:sldId id="315" r:id="rId9"/>
    <p:sldId id="311" r:id="rId10"/>
    <p:sldId id="312" r:id="rId11"/>
    <p:sldId id="283" r:id="rId12"/>
    <p:sldId id="284" r:id="rId13"/>
    <p:sldId id="313" r:id="rId14"/>
    <p:sldId id="285" r:id="rId15"/>
    <p:sldId id="316" r:id="rId16"/>
    <p:sldId id="289" r:id="rId17"/>
    <p:sldId id="290" r:id="rId18"/>
    <p:sldId id="291" r:id="rId19"/>
    <p:sldId id="292" r:id="rId20"/>
    <p:sldId id="297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53" autoAdjust="0"/>
    <p:restoredTop sz="94660"/>
  </p:normalViewPr>
  <p:slideViewPr>
    <p:cSldViewPr snapToGrid="0">
      <p:cViewPr varScale="1">
        <p:scale>
          <a:sx n="71" d="100"/>
          <a:sy n="71" d="100"/>
        </p:scale>
        <p:origin x="62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6280A7-8D42-4D7D-BD57-CF845196A37A}" type="datetimeFigureOut">
              <a:rPr lang="en-US" smtClean="0"/>
              <a:t>12/27/2025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DC4B4B-1B1B-4511-B8D8-B19D88CD2F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868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1C16223-7979-42EB-917F-DD42E91896B6}" type="slidenum">
              <a:rPr lang="en-US" altLang="en-US"/>
              <a:pPr eaLnBrk="1" hangingPunct="1"/>
              <a:t>7</a:t>
            </a:fld>
            <a:endParaRPr lang="en-US" altLang="en-US"/>
          </a:p>
        </p:txBody>
      </p:sp>
      <p:sp>
        <p:nvSpPr>
          <p:cNvPr id="1095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957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GB" altLang="en-US" smtClean="0">
                <a:solidFill>
                  <a:srgbClr val="FF3300"/>
                </a:solidFill>
              </a:rPr>
              <a:t>Encompassing</a:t>
            </a:r>
            <a:r>
              <a:rPr lang="fa-IR" altLang="en-US" smtClean="0">
                <a:solidFill>
                  <a:srgbClr val="FF3300"/>
                </a:solidFill>
              </a:rPr>
              <a:t>دربرگیرنده, شامل: </a:t>
            </a:r>
            <a:endParaRPr lang="en-US" altLang="en-US" smtClean="0">
              <a:solidFill>
                <a:srgbClr val="FF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53464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16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90000"/>
              </a:lnSpc>
              <a:spcBef>
                <a:spcPct val="0"/>
              </a:spcBef>
            </a:pPr>
            <a:r>
              <a:rPr lang="en-GB" altLang="en-US" smtClean="0">
                <a:solidFill>
                  <a:srgbClr val="FFFF66"/>
                </a:solidFill>
              </a:rPr>
              <a:t>Only receiver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</a:pPr>
            <a:r>
              <a:rPr lang="en-GB" altLang="en-US" smtClean="0">
                <a:solidFill>
                  <a:srgbClr val="FFFF66"/>
                </a:solidFill>
              </a:rPr>
              <a:t>Transmitter coil?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</a:pPr>
            <a:r>
              <a:rPr lang="en-GB" altLang="en-US" smtClean="0">
                <a:solidFill>
                  <a:srgbClr val="FFFF66"/>
                </a:solidFill>
              </a:rPr>
              <a:t>Usually body coil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mtClean="0"/>
              <a:t> </a:t>
            </a:r>
            <a:endParaRPr lang="fa-IR" altLang="en-US" smtClean="0"/>
          </a:p>
        </p:txBody>
      </p:sp>
      <p:sp>
        <p:nvSpPr>
          <p:cNvPr id="1116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B256A57-3C2A-459B-9C43-CA862424D125}" type="slidenum">
              <a:rPr lang="en-US" altLang="en-US"/>
              <a:pPr eaLnBrk="1" hangingPunct="1"/>
              <a:t>11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135153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C75D0-D074-4534-9329-113B779D813F}" type="datetimeFigureOut">
              <a:rPr lang="en-US" smtClean="0"/>
              <a:t>12/27/2025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EFE7D-9AAE-4B44-BF84-E239AAF30B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7159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C75D0-D074-4534-9329-113B779D813F}" type="datetimeFigureOut">
              <a:rPr lang="en-US" smtClean="0"/>
              <a:t>12/27/2025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EFE7D-9AAE-4B44-BF84-E239AAF30B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38622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C75D0-D074-4534-9329-113B779D813F}" type="datetimeFigureOut">
              <a:rPr lang="en-US" smtClean="0"/>
              <a:t>12/27/2025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EFE7D-9AAE-4B44-BF84-E239AAF30B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76119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C75D0-D074-4534-9329-113B779D813F}" type="datetimeFigureOut">
              <a:rPr lang="en-US" smtClean="0"/>
              <a:t>12/27/2025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EFE7D-9AAE-4B44-BF84-E239AAF30B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0464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C75D0-D074-4534-9329-113B779D813F}" type="datetimeFigureOut">
              <a:rPr lang="en-US" smtClean="0"/>
              <a:t>12/27/2025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EFE7D-9AAE-4B44-BF84-E239AAF30B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695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C75D0-D074-4534-9329-113B779D813F}" type="datetimeFigureOut">
              <a:rPr lang="en-US" smtClean="0"/>
              <a:t>12/27/2025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EFE7D-9AAE-4B44-BF84-E239AAF30B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50452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C75D0-D074-4534-9329-113B779D813F}" type="datetimeFigureOut">
              <a:rPr lang="en-US" smtClean="0"/>
              <a:t>12/27/2025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EFE7D-9AAE-4B44-BF84-E239AAF30B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63807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C75D0-D074-4534-9329-113B779D813F}" type="datetimeFigureOut">
              <a:rPr lang="en-US" smtClean="0"/>
              <a:t>12/27/2025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EFE7D-9AAE-4B44-BF84-E239AAF30B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7717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C75D0-D074-4534-9329-113B779D813F}" type="datetimeFigureOut">
              <a:rPr lang="en-US" smtClean="0"/>
              <a:t>12/27/2025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EFE7D-9AAE-4B44-BF84-E239AAF30B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7456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C75D0-D074-4534-9329-113B779D813F}" type="datetimeFigureOut">
              <a:rPr lang="en-US" smtClean="0"/>
              <a:t>12/27/2025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EFE7D-9AAE-4B44-BF84-E239AAF30B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42785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C75D0-D074-4534-9329-113B779D813F}" type="datetimeFigureOut">
              <a:rPr lang="en-US" smtClean="0"/>
              <a:t>12/27/2025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EFE7D-9AAE-4B44-BF84-E239AAF30B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56691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DC75D0-D074-4534-9329-113B779D813F}" type="datetimeFigureOut">
              <a:rPr lang="en-US" smtClean="0"/>
              <a:t>12/27/2025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9EFE7D-9AAE-4B44-BF84-E239AAF30B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42751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9.wma"/><Relationship Id="rId1" Type="http://schemas.microsoft.com/office/2007/relationships/media" Target="../media/media9.wma"/><Relationship Id="rId6" Type="http://schemas.openxmlformats.org/officeDocument/2006/relationships/image" Target="../media/image1.png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wma"/><Relationship Id="rId1" Type="http://schemas.microsoft.com/office/2007/relationships/media" Target="../media/media10.wm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media" Target="../media/media12.wma"/><Relationship Id="rId7" Type="http://schemas.openxmlformats.org/officeDocument/2006/relationships/image" Target="../media/image1.png"/><Relationship Id="rId2" Type="http://schemas.openxmlformats.org/officeDocument/2006/relationships/audio" Target="../media/media11.wma"/><Relationship Id="rId1" Type="http://schemas.microsoft.com/office/2007/relationships/media" Target="../media/media11.wma"/><Relationship Id="rId6" Type="http://schemas.openxmlformats.org/officeDocument/2006/relationships/image" Target="../media/image4.emf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12.wma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3.wma"/><Relationship Id="rId1" Type="http://schemas.microsoft.com/office/2007/relationships/media" Target="../media/media13.wma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4.wma"/><Relationship Id="rId1" Type="http://schemas.microsoft.com/office/2007/relationships/media" Target="../media/media14.wma"/><Relationship Id="rId5" Type="http://schemas.openxmlformats.org/officeDocument/2006/relationships/image" Target="../media/image1.png"/><Relationship Id="rId4" Type="http://schemas.openxmlformats.org/officeDocument/2006/relationships/image" Target="../media/image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5.wma"/><Relationship Id="rId1" Type="http://schemas.microsoft.com/office/2007/relationships/media" Target="../media/media15.wma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6.wma"/><Relationship Id="rId1" Type="http://schemas.microsoft.com/office/2007/relationships/media" Target="../media/media16.wma"/><Relationship Id="rId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7.wma"/><Relationship Id="rId1" Type="http://schemas.microsoft.com/office/2007/relationships/media" Target="../media/media17.wma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8.wma"/><Relationship Id="rId1" Type="http://schemas.microsoft.com/office/2007/relationships/media" Target="../media/media18.wma"/><Relationship Id="rId4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9.wma"/><Relationship Id="rId1" Type="http://schemas.microsoft.com/office/2007/relationships/media" Target="../media/media19.wma"/><Relationship Id="rId5" Type="http://schemas.openxmlformats.org/officeDocument/2006/relationships/image" Target="../media/image1.png"/><Relationship Id="rId4" Type="http://schemas.openxmlformats.org/officeDocument/2006/relationships/image" Target="../media/image7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ma"/><Relationship Id="rId1" Type="http://schemas.microsoft.com/office/2007/relationships/media" Target="../media/media2.wma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wma"/><Relationship Id="rId1" Type="http://schemas.microsoft.com/office/2007/relationships/media" Target="../media/media3.wma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wma"/><Relationship Id="rId1" Type="http://schemas.microsoft.com/office/2007/relationships/media" Target="../media/media4.wma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../media/media5.wma"/><Relationship Id="rId1" Type="http://schemas.microsoft.com/office/2007/relationships/media" Target="../media/media5.wma"/><Relationship Id="rId6" Type="http://schemas.openxmlformats.org/officeDocument/2006/relationships/image" Target="../media/image1.png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wma"/><Relationship Id="rId1" Type="http://schemas.microsoft.com/office/2007/relationships/media" Target="../media/media6.wm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media" Target="../media/media8.wma"/><Relationship Id="rId2" Type="http://schemas.openxmlformats.org/officeDocument/2006/relationships/audio" Target="../media/media7.wma"/><Relationship Id="rId1" Type="http://schemas.microsoft.com/office/2007/relationships/media" Target="../media/media7.wma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8.wma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0071CFB-5E2B-4C77-8657-A243AC1210B3}" type="slidenum">
              <a:rPr lang="en-US" altLang="en-US"/>
              <a:pPr eaLnBrk="1" hangingPunct="1"/>
              <a:t>1</a:t>
            </a:fld>
            <a:endParaRPr lang="en-US" altLang="en-US"/>
          </a:p>
        </p:txBody>
      </p:sp>
      <p:sp>
        <p:nvSpPr>
          <p:cNvPr id="30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76400" y="2326340"/>
            <a:ext cx="8839200" cy="4303059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GB" altLang="en-US" sz="4400" dirty="0" err="1" smtClean="0"/>
              <a:t>RF</a:t>
            </a:r>
            <a:r>
              <a:rPr lang="en-GB" altLang="en-US" sz="4400" dirty="0" smtClean="0"/>
              <a:t> coils (2)</a:t>
            </a:r>
          </a:p>
          <a:p>
            <a:pPr algn="ctr">
              <a:buNone/>
            </a:pPr>
            <a:endParaRPr lang="en-GB" altLang="en-US" sz="2000" dirty="0"/>
          </a:p>
          <a:p>
            <a:pPr algn="ctr">
              <a:buNone/>
            </a:pPr>
            <a:r>
              <a:rPr lang="en-US" altLang="en-US" dirty="0" smtClean="0"/>
              <a:t> </a:t>
            </a:r>
            <a:endParaRPr lang="en-GB" altLang="en-US" dirty="0"/>
          </a:p>
          <a:p>
            <a:pPr algn="ctr" eaLnBrk="1" hangingPunct="1">
              <a:lnSpc>
                <a:spcPct val="90000"/>
              </a:lnSpc>
              <a:buFontTx/>
              <a:buNone/>
            </a:pPr>
            <a:endParaRPr lang="en-GB" altLang="en-US" dirty="0" smtClean="0"/>
          </a:p>
          <a:p>
            <a:pPr algn="ctr" eaLnBrk="1" hangingPunct="1">
              <a:lnSpc>
                <a:spcPct val="90000"/>
              </a:lnSpc>
              <a:buFontTx/>
              <a:buNone/>
            </a:pPr>
            <a:endParaRPr lang="en-GB" altLang="en-US" sz="2000" dirty="0"/>
          </a:p>
          <a:p>
            <a:pPr algn="ctr" eaLnBrk="1" hangingPunct="1">
              <a:lnSpc>
                <a:spcPct val="90000"/>
              </a:lnSpc>
              <a:buFontTx/>
              <a:buNone/>
            </a:pPr>
            <a:endParaRPr lang="en-GB" altLang="en-US" sz="2000" dirty="0"/>
          </a:p>
          <a:p>
            <a:pPr algn="ctr" eaLnBrk="1" hangingPunct="1">
              <a:lnSpc>
                <a:spcPct val="90000"/>
              </a:lnSpc>
              <a:buFontTx/>
              <a:buNone/>
            </a:pPr>
            <a:endParaRPr lang="en-GB" altLang="en-US" sz="3600" dirty="0"/>
          </a:p>
          <a:p>
            <a:pPr algn="ctr" eaLnBrk="1" hangingPunct="1">
              <a:lnSpc>
                <a:spcPct val="90000"/>
              </a:lnSpc>
              <a:buFontTx/>
              <a:buNone/>
            </a:pPr>
            <a:endParaRPr lang="en-GB" altLang="en-US" sz="3600" dirty="0"/>
          </a:p>
          <a:p>
            <a:pPr algn="ctr" eaLnBrk="1" hangingPunct="1">
              <a:lnSpc>
                <a:spcPct val="90000"/>
              </a:lnSpc>
              <a:buFontTx/>
              <a:buNone/>
            </a:pPr>
            <a:endParaRPr lang="en-US" altLang="en-US" sz="4400" dirty="0"/>
          </a:p>
        </p:txBody>
      </p:sp>
    </p:spTree>
    <p:extLst>
      <p:ext uri="{BB962C8B-B14F-4D97-AF65-F5344CB8AC3E}">
        <p14:creationId xmlns:p14="http://schemas.microsoft.com/office/powerpoint/2010/main" val="112404111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Surface coils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1"/>
          </p:nvPr>
        </p:nvPicPr>
        <p:blipFill>
          <a:blip r:embed="rId4"/>
          <a:stretch>
            <a:fillRect/>
          </a:stretch>
        </p:blipFill>
        <p:spPr>
          <a:xfrm>
            <a:off x="1442433" y="2459866"/>
            <a:ext cx="3564840" cy="2853030"/>
          </a:xfrm>
          <a:prstGeom prst="rect">
            <a:avLst/>
          </a:prstGeom>
        </p:spPr>
      </p:pic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5"/>
          <a:stretch>
            <a:fillRect/>
          </a:stretch>
        </p:blipFill>
        <p:spPr>
          <a:xfrm>
            <a:off x="6910101" y="2459866"/>
            <a:ext cx="4030471" cy="2853030"/>
          </a:xfrm>
          <a:prstGeom prst="rect">
            <a:avLst/>
          </a:prstGeom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096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00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dirty="0" smtClean="0"/>
              <a:t>Surface coils</a:t>
            </a:r>
            <a:endParaRPr lang="en-US" altLang="en-US" dirty="0" smtClean="0"/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81200" y="1905000"/>
            <a:ext cx="8229600" cy="47244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GB" altLang="en-US" dirty="0" smtClean="0"/>
              <a:t>To improve SNR for structures near the skin surface</a:t>
            </a:r>
          </a:p>
          <a:p>
            <a:pPr eaLnBrk="1" hangingPunct="1">
              <a:lnSpc>
                <a:spcPct val="90000"/>
              </a:lnSpc>
            </a:pPr>
            <a:r>
              <a:rPr lang="en-GB" altLang="en-US" dirty="0" smtClean="0"/>
              <a:t>Designed to fit a certain area</a:t>
            </a:r>
          </a:p>
          <a:p>
            <a:pPr eaLnBrk="1" hangingPunct="1">
              <a:lnSpc>
                <a:spcPct val="90000"/>
              </a:lnSpc>
            </a:pPr>
            <a:r>
              <a:rPr lang="en-GB" altLang="en-US" dirty="0" smtClean="0"/>
              <a:t>Increase SNR compared to volume coils</a:t>
            </a:r>
          </a:p>
          <a:p>
            <a:pPr eaLnBrk="1" hangingPunct="1">
              <a:lnSpc>
                <a:spcPct val="90000"/>
              </a:lnSpc>
            </a:pPr>
            <a:r>
              <a:rPr lang="en-GB" altLang="en-US" dirty="0" smtClean="0"/>
              <a:t>? </a:t>
            </a:r>
          </a:p>
          <a:p>
            <a:pPr eaLnBrk="1" hangingPunct="1">
              <a:lnSpc>
                <a:spcPct val="90000"/>
              </a:lnSpc>
            </a:pPr>
            <a:r>
              <a:rPr lang="en-GB" altLang="en-US" dirty="0" smtClean="0"/>
              <a:t>Close to the region of interest (ROI)</a:t>
            </a:r>
            <a:endParaRPr lang="en-US" altLang="en-US" dirty="0" smtClean="0"/>
          </a:p>
        </p:txBody>
      </p:sp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096000" y="444201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913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5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dirty="0" smtClean="0"/>
              <a:t>Surface coils</a:t>
            </a:r>
            <a:endParaRPr lang="en-US" altLang="en-US" dirty="0" smtClean="0"/>
          </a:p>
        </p:txBody>
      </p:sp>
      <p:sp>
        <p:nvSpPr>
          <p:cNvPr id="7373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GB" altLang="en-US" dirty="0" smtClean="0"/>
              <a:t>Only receiver</a:t>
            </a:r>
          </a:p>
          <a:p>
            <a:pPr eaLnBrk="1" hangingPunct="1"/>
            <a:r>
              <a:rPr lang="en-GB" altLang="en-US" dirty="0" smtClean="0"/>
              <a:t>Using body coil as transmitter</a:t>
            </a:r>
          </a:p>
          <a:p>
            <a:r>
              <a:rPr lang="en-US" dirty="0"/>
              <a:t>In case of a circular surface coil, </a:t>
            </a:r>
            <a:r>
              <a:rPr lang="en-GB" altLang="en-US" dirty="0" smtClean="0"/>
              <a:t>signal is received up to the edges of the coil and to a depth equal to the radius of the coil.           </a:t>
            </a:r>
          </a:p>
        </p:txBody>
      </p:sp>
      <p:pic>
        <p:nvPicPr>
          <p:cNvPr id="6" name="Content Placeholder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71266" y="4001294"/>
            <a:ext cx="2678806" cy="2143915"/>
          </a:xfrm>
          <a:prstGeom prst="rect">
            <a:avLst/>
          </a:prstGeom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71494" y="3948447"/>
            <a:ext cx="609600" cy="609600"/>
          </a:xfrm>
          <a:prstGeom prst="rect">
            <a:avLst/>
          </a:prstGeom>
        </p:spPr>
      </p:pic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99933" y="476845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749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53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800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Surface </a:t>
            </a:r>
            <a:r>
              <a:rPr lang="en-GB" altLang="en-US" dirty="0" smtClean="0"/>
              <a:t>coils disadvantage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disadvantage is that they loose signal uniformity very quickly when you move away from the coil.</a:t>
            </a:r>
          </a:p>
        </p:txBody>
      </p:sp>
      <p:pic>
        <p:nvPicPr>
          <p:cNvPr id="6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1329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16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Surface coils</a:t>
            </a:r>
            <a:endParaRPr lang="fa-IR" altLang="en-US" dirty="0" smtClean="0"/>
          </a:p>
        </p:txBody>
      </p:sp>
      <p:sp>
        <p:nvSpPr>
          <p:cNvPr id="74755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eaLnBrk="1" hangingPunct="1"/>
            <a:endParaRPr lang="en-GB" altLang="en-US" dirty="0" smtClean="0"/>
          </a:p>
          <a:p>
            <a:pPr eaLnBrk="1" hangingPunct="1"/>
            <a:r>
              <a:rPr lang="en-GB" altLang="en-US" dirty="0" smtClean="0"/>
              <a:t>Advantages of using two </a:t>
            </a:r>
            <a:r>
              <a:rPr lang="en-GB" altLang="en-US" dirty="0"/>
              <a:t>s</a:t>
            </a:r>
            <a:r>
              <a:rPr lang="en-GB" altLang="en-US" dirty="0" smtClean="0"/>
              <a:t>urface coil linked together:</a:t>
            </a:r>
          </a:p>
          <a:p>
            <a:pPr eaLnBrk="1" hangingPunct="1">
              <a:buFontTx/>
              <a:buNone/>
            </a:pPr>
            <a:r>
              <a:rPr lang="en-GB" altLang="en-US" dirty="0" smtClean="0"/>
              <a:t>   - Increases SNR</a:t>
            </a:r>
          </a:p>
          <a:p>
            <a:pPr eaLnBrk="1" hangingPunct="1">
              <a:buFontTx/>
              <a:buNone/>
            </a:pPr>
            <a:r>
              <a:rPr lang="en-GB" altLang="en-US" dirty="0" smtClean="0"/>
              <a:t>   - Increases uniformity of signal</a:t>
            </a:r>
          </a:p>
          <a:p>
            <a:pPr eaLnBrk="1" hangingPunct="1"/>
            <a:r>
              <a:rPr lang="en-GB" altLang="en-US" dirty="0" smtClean="0"/>
              <a:t>Helmholtz </a:t>
            </a:r>
            <a:endParaRPr lang="en-US" altLang="en-US" dirty="0" smtClean="0"/>
          </a:p>
          <a:p>
            <a:pPr>
              <a:buFontTx/>
              <a:buNone/>
            </a:pPr>
            <a:endParaRPr lang="fa-IR" altLang="en-US" dirty="0" smtClean="0"/>
          </a:p>
        </p:txBody>
      </p:sp>
      <p:pic>
        <p:nvPicPr>
          <p:cNvPr id="74756" name="Content Placeholder 5" descr="helmholtz_coil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921500" y="2281238"/>
            <a:ext cx="2540000" cy="3162300"/>
          </a:xfrm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890247" y="483393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5128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02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Phased array coils</a:t>
            </a: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758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1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Phased array </a:t>
            </a:r>
            <a:r>
              <a:rPr lang="en-US" dirty="0" smtClean="0"/>
              <a:t>coils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These </a:t>
            </a:r>
            <a:r>
              <a:rPr lang="en-US" dirty="0"/>
              <a:t>coils contain multiple small surface </a:t>
            </a:r>
            <a:r>
              <a:rPr lang="en-US" dirty="0" smtClean="0"/>
              <a:t>coils.</a:t>
            </a:r>
          </a:p>
          <a:p>
            <a:r>
              <a:rPr lang="en-US" dirty="0" smtClean="0"/>
              <a:t>These </a:t>
            </a:r>
            <a:r>
              <a:rPr lang="en-US" dirty="0"/>
              <a:t>coils allow faster scanning with finer details. 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68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01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Phased array coils </a:t>
            </a:r>
            <a:r>
              <a:rPr lang="en-US" dirty="0" smtClean="0"/>
              <a:t>advantages</a:t>
            </a:r>
            <a:r>
              <a:rPr lang="en-GB" altLang="en-US" dirty="0" smtClean="0"/>
              <a:t> </a:t>
            </a:r>
            <a:endParaRPr lang="en-US" altLang="en-US" dirty="0" smtClean="0"/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7127" y="1841679"/>
            <a:ext cx="10516673" cy="4335284"/>
          </a:xfrm>
        </p:spPr>
        <p:txBody>
          <a:bodyPr/>
          <a:lstStyle/>
          <a:p>
            <a:pPr eaLnBrk="1" hangingPunct="1"/>
            <a:r>
              <a:rPr lang="en-GB" altLang="en-US" dirty="0" smtClean="0"/>
              <a:t>The signal from each coil is combined with the signals of other coils to form one image.</a:t>
            </a:r>
          </a:p>
          <a:p>
            <a:pPr eaLnBrk="1" hangingPunct="1"/>
            <a:r>
              <a:rPr lang="en-GB" altLang="en-US" dirty="0" smtClean="0"/>
              <a:t>This image has both advantages of small coil and large coil: </a:t>
            </a: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en-GB" altLang="en-US" dirty="0" smtClean="0"/>
              <a:t> Improved SNR</a:t>
            </a: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en-GB" altLang="en-US" dirty="0" smtClean="0"/>
              <a:t> Increased coverage</a:t>
            </a:r>
            <a:endParaRPr lang="en-US" altLang="en-US" dirty="0" smtClean="0"/>
          </a:p>
        </p:txBody>
      </p:sp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0663" y="428064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800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02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dirty="0" smtClean="0"/>
              <a:t>Phased array coils</a:t>
            </a:r>
            <a:endParaRPr lang="en-US" altLang="en-US" dirty="0" smtClean="0"/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81200" y="1905001"/>
            <a:ext cx="8229600" cy="4221163"/>
          </a:xfrm>
        </p:spPr>
        <p:txBody>
          <a:bodyPr/>
          <a:lstStyle/>
          <a:p>
            <a:pPr eaLnBrk="1" hangingPunct="1"/>
            <a:r>
              <a:rPr lang="en-GB" altLang="en-US" dirty="0" smtClean="0"/>
              <a:t>Applications:</a:t>
            </a:r>
          </a:p>
          <a:p>
            <a:pPr eaLnBrk="1" hangingPunct="1"/>
            <a:r>
              <a:rPr lang="en-GB" altLang="en-US" dirty="0" smtClean="0"/>
              <a:t>To examine large areas such as entire length of the spinal cord</a:t>
            </a:r>
          </a:p>
          <a:p>
            <a:pPr eaLnBrk="1" hangingPunct="1"/>
            <a:r>
              <a:rPr lang="en-GB" altLang="en-US" dirty="0" smtClean="0"/>
              <a:t>To improve signal uniformity and intensity in small areas such as breast</a:t>
            </a:r>
          </a:p>
          <a:p>
            <a:pPr eaLnBrk="1" hangingPunct="1">
              <a:buFontTx/>
              <a:buNone/>
            </a:pPr>
            <a:endParaRPr lang="en-US" altLang="en-US" dirty="0" smtClean="0"/>
          </a:p>
        </p:txBody>
      </p:sp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656730" y="442856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5338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02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Phased array coils</a:t>
            </a:r>
            <a:endParaRPr lang="en-US" altLang="en-US" smtClean="0"/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GB" altLang="en-US" dirty="0" smtClean="0"/>
          </a:p>
          <a:p>
            <a:pPr eaLnBrk="1" hangingPunct="1"/>
            <a:r>
              <a:rPr lang="en-GB" altLang="en-US" dirty="0" smtClean="0"/>
              <a:t>Examples:</a:t>
            </a:r>
          </a:p>
          <a:p>
            <a:pPr eaLnBrk="1" hangingPunct="1"/>
            <a:r>
              <a:rPr lang="en-GB" altLang="en-US" dirty="0" smtClean="0"/>
              <a:t>Spine coil</a:t>
            </a:r>
          </a:p>
          <a:p>
            <a:pPr eaLnBrk="1" hangingPunct="1"/>
            <a:r>
              <a:rPr lang="en-GB" altLang="en-US" dirty="0" smtClean="0"/>
              <a:t>Breast coil</a:t>
            </a:r>
          </a:p>
          <a:p>
            <a:pPr eaLnBrk="1" hangingPunct="1"/>
            <a:r>
              <a:rPr lang="en-GB" altLang="en-US" dirty="0" smtClean="0"/>
              <a:t>Pelvic coil</a:t>
            </a:r>
          </a:p>
          <a:p>
            <a:pPr eaLnBrk="1" hangingPunct="1">
              <a:buFontTx/>
              <a:buNone/>
            </a:pPr>
            <a:endParaRPr lang="en-GB" altLang="en-US" dirty="0" smtClean="0"/>
          </a:p>
          <a:p>
            <a:pPr eaLnBrk="1" hangingPunct="1"/>
            <a:endParaRPr lang="en-US" altLang="en-US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98524" y="2138694"/>
            <a:ext cx="3361385" cy="26901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490952" y="5009880"/>
            <a:ext cx="2253803" cy="46166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Spine array coil</a:t>
            </a:r>
            <a:endParaRPr lang="en-US" sz="2400" dirty="0"/>
          </a:p>
        </p:txBody>
      </p:sp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863719" y="524071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752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52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err="1" smtClean="0"/>
              <a:t>RF</a:t>
            </a:r>
            <a:r>
              <a:rPr lang="en-US" altLang="en-US" dirty="0" smtClean="0"/>
              <a:t> coils</a:t>
            </a:r>
          </a:p>
        </p:txBody>
      </p:sp>
      <p:sp>
        <p:nvSpPr>
          <p:cNvPr id="583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Configuration of RF transmitter and receiver coils directly affect the MRI signal.</a:t>
            </a:r>
          </a:p>
        </p:txBody>
      </p:sp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0985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2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Westbrook </a:t>
            </a:r>
            <a:r>
              <a:rPr lang="en-US" dirty="0"/>
              <a:t>C, MRI at a Glance, Blackwell Science, Second </a:t>
            </a:r>
            <a:r>
              <a:rPr lang="en-US" dirty="0" smtClean="0"/>
              <a:t>edition</a:t>
            </a:r>
            <a:endParaRPr lang="en-US" dirty="0"/>
          </a:p>
          <a:p>
            <a:r>
              <a:rPr lang="en-US" dirty="0" err="1"/>
              <a:t>Hashemi</a:t>
            </a:r>
            <a:r>
              <a:rPr lang="en-US" dirty="0"/>
              <a:t>, RH and Brandy WG. MRI the Basics, </a:t>
            </a:r>
            <a:r>
              <a:rPr lang="en-US" dirty="0" err="1"/>
              <a:t>Wolters</a:t>
            </a:r>
            <a:r>
              <a:rPr lang="en-US" dirty="0"/>
              <a:t> Kluwer, Second </a:t>
            </a:r>
            <a:r>
              <a:rPr lang="en-US" dirty="0" smtClean="0"/>
              <a:t>edition</a:t>
            </a:r>
          </a:p>
          <a:p>
            <a:r>
              <a:rPr lang="en-US" dirty="0"/>
              <a:t>Blink EJ, </a:t>
            </a:r>
            <a:r>
              <a:rPr lang="en-US" dirty="0" err="1"/>
              <a:t>mri</a:t>
            </a:r>
            <a:r>
              <a:rPr lang="en-US" dirty="0"/>
              <a:t> : Physics, 2004 </a:t>
            </a:r>
            <a:endParaRPr lang="en-US" dirty="0" smtClean="0"/>
          </a:p>
          <a:p>
            <a:r>
              <a:rPr lang="en-US" dirty="0"/>
              <a:t>Westbrook C</a:t>
            </a:r>
            <a:r>
              <a:rPr lang="en-US" dirty="0" smtClean="0"/>
              <a:t>, Handbook of MRI technique, </a:t>
            </a:r>
            <a:r>
              <a:rPr lang="en-US" dirty="0"/>
              <a:t>Blackwell Science, Second edition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8739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dirty="0" smtClean="0"/>
              <a:t>Coil types</a:t>
            </a:r>
            <a:endParaRPr lang="en-US" altLang="en-US" dirty="0" smtClean="0"/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62884" y="1803042"/>
            <a:ext cx="10490915" cy="4373921"/>
          </a:xfrm>
        </p:spPr>
        <p:txBody>
          <a:bodyPr/>
          <a:lstStyle/>
          <a:p>
            <a:pPr eaLnBrk="1" hangingPunct="1"/>
            <a:r>
              <a:rPr lang="en-GB" altLang="en-US" dirty="0" smtClean="0"/>
              <a:t>The choice of coil for any examination is one of the most important factors that determine the SNR of the image.   </a:t>
            </a:r>
          </a:p>
          <a:p>
            <a:pPr eaLnBrk="1" hangingPunct="1"/>
            <a:r>
              <a:rPr lang="en-GB" altLang="en-US" dirty="0" smtClean="0"/>
              <a:t>Most common currently available coils:</a:t>
            </a:r>
          </a:p>
          <a:p>
            <a:pPr eaLnBrk="1" hangingPunct="1"/>
            <a:r>
              <a:rPr lang="en-GB" altLang="en-US" dirty="0" smtClean="0"/>
              <a:t>  Volume coils</a:t>
            </a:r>
          </a:p>
          <a:p>
            <a:pPr eaLnBrk="1" hangingPunct="1"/>
            <a:r>
              <a:rPr lang="en-GB" altLang="en-US" dirty="0" smtClean="0"/>
              <a:t>  Surface/local coils</a:t>
            </a:r>
          </a:p>
          <a:p>
            <a:r>
              <a:rPr lang="en-GB" altLang="en-US" dirty="0" smtClean="0"/>
              <a:t>  Phased array coils</a:t>
            </a:r>
          </a:p>
          <a:p>
            <a:pPr eaLnBrk="1" hangingPunct="1">
              <a:buFontTx/>
              <a:buNone/>
            </a:pPr>
            <a:endParaRPr lang="en-US" altLang="en-US" dirty="0" smtClean="0"/>
          </a:p>
        </p:txBody>
      </p:sp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801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18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en-US" dirty="0"/>
              <a:t>Volume coils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6586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4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GB" altLang="en-US" dirty="0"/>
              <a:t>Volume coils</a:t>
            </a:r>
            <a:endParaRPr lang="en-US" altLang="en-US" dirty="0"/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81200" y="2125014"/>
            <a:ext cx="8229600" cy="4428186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GB" altLang="en-US" dirty="0" smtClean="0"/>
              <a:t>Most </a:t>
            </a:r>
            <a:r>
              <a:rPr lang="en-GB" altLang="en-US" dirty="0"/>
              <a:t>of </a:t>
            </a:r>
            <a:r>
              <a:rPr lang="en-GB" altLang="en-US" dirty="0" smtClean="0"/>
              <a:t>them are quadrature coils.</a:t>
            </a:r>
          </a:p>
          <a:p>
            <a:r>
              <a:rPr lang="en-GB" altLang="en-US" smtClean="0"/>
              <a:t>Quadrature </a:t>
            </a:r>
            <a:r>
              <a:rPr lang="en-GB" altLang="en-US"/>
              <a:t>coils use </a:t>
            </a:r>
            <a:r>
              <a:rPr lang="en-GB" altLang="en-US" dirty="0"/>
              <a:t>2 pairs of coils to transmit </a:t>
            </a:r>
            <a:r>
              <a:rPr lang="en-GB" altLang="en-US" dirty="0" smtClean="0"/>
              <a:t>RF pulse and </a:t>
            </a:r>
            <a:r>
              <a:rPr lang="en-GB" altLang="en-US" dirty="0"/>
              <a:t>receive signal </a:t>
            </a:r>
            <a:r>
              <a:rPr lang="en-GB" altLang="en-US" dirty="0">
                <a:sym typeface="Wingdings" panose="05000000000000000000" pitchFamily="2" charset="2"/>
              </a:rPr>
              <a:t> </a:t>
            </a:r>
            <a:r>
              <a:rPr lang="en-GB" altLang="en-US" dirty="0" smtClean="0">
                <a:sym typeface="Wingdings" panose="05000000000000000000" pitchFamily="2" charset="2"/>
              </a:rPr>
              <a:t>improving </a:t>
            </a:r>
            <a:r>
              <a:rPr lang="en-GB" altLang="en-US" dirty="0">
                <a:sym typeface="Wingdings" panose="05000000000000000000" pitchFamily="2" charset="2"/>
              </a:rPr>
              <a:t>SNR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GB" altLang="en-US" dirty="0">
                <a:sym typeface="Wingdings" panose="05000000000000000000" pitchFamily="2" charset="2"/>
              </a:rPr>
              <a:t>   </a:t>
            </a:r>
            <a:endParaRPr lang="en-GB" altLang="en-US" dirty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GB" altLang="en-US" dirty="0" smtClean="0"/>
              <a:t>    </a:t>
            </a:r>
            <a:endParaRPr lang="en-US" altLang="en-US" dirty="0" smtClean="0"/>
          </a:p>
        </p:txBody>
      </p:sp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421890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451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52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Volume coils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800" dirty="0" smtClean="0"/>
              <a:t>Head coil</a:t>
            </a:r>
            <a:endParaRPr lang="en-US" sz="2800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1829530" y="2910143"/>
            <a:ext cx="3283383" cy="2627772"/>
          </a:xfrm>
          <a:prstGeom prst="rect">
            <a:avLst/>
          </a:prstGeom>
        </p:spPr>
      </p:pic>
      <p:sp>
        <p:nvSpPr>
          <p:cNvPr id="9" name="Text Placeholder 8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800" dirty="0" smtClean="0"/>
              <a:t>Knee coil</a:t>
            </a:r>
            <a:endParaRPr lang="en-US" sz="2800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quarter" idx="4"/>
          </p:nvPr>
        </p:nvPicPr>
        <p:blipFill>
          <a:blip r:embed="rId5"/>
          <a:stretch>
            <a:fillRect/>
          </a:stretch>
        </p:blipFill>
        <p:spPr>
          <a:xfrm>
            <a:off x="7276214" y="2910143"/>
            <a:ext cx="3283383" cy="2627772"/>
          </a:xfrm>
          <a:prstGeom prst="rect">
            <a:avLst/>
          </a:prstGeom>
        </p:spPr>
      </p:pic>
      <p:pic>
        <p:nvPicPr>
          <p:cNvPr id="10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9974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6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789796"/>
            <a:ext cx="8229600" cy="715962"/>
          </a:xfrm>
        </p:spPr>
        <p:txBody>
          <a:bodyPr/>
          <a:lstStyle/>
          <a:p>
            <a:pPr eaLnBrk="1" hangingPunct="1"/>
            <a:r>
              <a:rPr lang="en-GB" altLang="en-US" dirty="0" smtClean="0"/>
              <a:t>Volume coils</a:t>
            </a:r>
            <a:endParaRPr lang="en-US" altLang="en-US" dirty="0" smtClean="0"/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81200" y="2163651"/>
            <a:ext cx="8229600" cy="4465748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GB" altLang="en-US" dirty="0" smtClean="0"/>
              <a:t>Advantages: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GB" altLang="en-US" dirty="0" smtClean="0"/>
              <a:t>   - Encompassing large arias of anatomy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GB" altLang="en-US" dirty="0" smtClean="0"/>
              <a:t>   - Yielding a uniform signal across whole FOV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en-US" dirty="0" smtClean="0"/>
          </a:p>
        </p:txBody>
      </p:sp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442496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626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02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en-US" dirty="0" smtClean="0"/>
              <a:t>Surface </a:t>
            </a:r>
            <a:r>
              <a:rPr lang="en-GB" altLang="en-US" dirty="0"/>
              <a:t>coils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3297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Surface </a:t>
            </a:r>
            <a:r>
              <a:rPr lang="en-GB" altLang="en-US" dirty="0"/>
              <a:t>coils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Surface </a:t>
            </a:r>
            <a:r>
              <a:rPr lang="en-US" dirty="0"/>
              <a:t>coils are placed close to the area under examination such </a:t>
            </a:r>
            <a:r>
              <a:rPr lang="en-US" dirty="0" smtClean="0"/>
              <a:t>as:</a:t>
            </a:r>
          </a:p>
          <a:p>
            <a:r>
              <a:rPr lang="en-US" dirty="0" smtClean="0"/>
              <a:t>The </a:t>
            </a:r>
            <a:r>
              <a:rPr lang="en-US" dirty="0" err="1"/>
              <a:t>temporo</a:t>
            </a:r>
            <a:r>
              <a:rPr lang="en-US" dirty="0"/>
              <a:t>-mandibular </a:t>
            </a:r>
            <a:r>
              <a:rPr lang="en-US" dirty="0" smtClean="0"/>
              <a:t>joint</a:t>
            </a:r>
          </a:p>
          <a:p>
            <a:r>
              <a:rPr lang="en-US" dirty="0" smtClean="0"/>
              <a:t>The orbits </a:t>
            </a:r>
            <a:endParaRPr lang="en-US" dirty="0"/>
          </a:p>
          <a:p>
            <a:r>
              <a:rPr lang="en-US" dirty="0" smtClean="0"/>
              <a:t>The shoulder </a:t>
            </a:r>
          </a:p>
          <a:p>
            <a:endParaRPr lang="en-US" dirty="0"/>
          </a:p>
          <a:p>
            <a:r>
              <a:rPr lang="en-US" dirty="0"/>
              <a:t>The coil consists of a single or double loop of copper wire. </a:t>
            </a:r>
          </a:p>
        </p:txBody>
      </p:sp>
      <p:pic>
        <p:nvPicPr>
          <p:cNvPr id="6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92733" y="3072684"/>
            <a:ext cx="609600" cy="609600"/>
          </a:xfrm>
          <a:prstGeom prst="rect">
            <a:avLst/>
          </a:prstGeom>
        </p:spPr>
      </p:pic>
      <p:pic>
        <p:nvPicPr>
          <p:cNvPr id="7" name="Recorded Sound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92733" y="4928269"/>
            <a:ext cx="622479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0588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04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50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905</TotalTime>
  <Words>445</Words>
  <Application>Microsoft Office PowerPoint</Application>
  <PresentationFormat>Widescreen</PresentationFormat>
  <Paragraphs>88</Paragraphs>
  <Slides>20</Slides>
  <Notes>2</Notes>
  <HiddenSlides>0</HiddenSlides>
  <MMClips>19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6" baseType="lpstr">
      <vt:lpstr>Arial</vt:lpstr>
      <vt:lpstr>Calibri</vt:lpstr>
      <vt:lpstr>Calibri Light</vt:lpstr>
      <vt:lpstr>Times New Roman</vt:lpstr>
      <vt:lpstr>Wingdings</vt:lpstr>
      <vt:lpstr>Office Theme</vt:lpstr>
      <vt:lpstr>PowerPoint Presentation</vt:lpstr>
      <vt:lpstr>RF coils</vt:lpstr>
      <vt:lpstr>Coil types</vt:lpstr>
      <vt:lpstr>Volume coils</vt:lpstr>
      <vt:lpstr>Volume coils</vt:lpstr>
      <vt:lpstr>Volume coils</vt:lpstr>
      <vt:lpstr>Volume coils</vt:lpstr>
      <vt:lpstr>Surface coils</vt:lpstr>
      <vt:lpstr>Surface coils</vt:lpstr>
      <vt:lpstr>Surface coils</vt:lpstr>
      <vt:lpstr>Surface coils</vt:lpstr>
      <vt:lpstr>Surface coils</vt:lpstr>
      <vt:lpstr>Surface coils disadvantage</vt:lpstr>
      <vt:lpstr>Surface coils</vt:lpstr>
      <vt:lpstr>Phased array coils</vt:lpstr>
      <vt:lpstr>Phased array coils</vt:lpstr>
      <vt:lpstr>Phased array coils advantages </vt:lpstr>
      <vt:lpstr>Phased array coils</vt:lpstr>
      <vt:lpstr>Phased array coils</vt:lpstr>
      <vt:lpstr>References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Nahid</dc:creator>
  <cp:lastModifiedBy>User</cp:lastModifiedBy>
  <cp:revision>117</cp:revision>
  <dcterms:created xsi:type="dcterms:W3CDTF">2020-04-01T07:22:24Z</dcterms:created>
  <dcterms:modified xsi:type="dcterms:W3CDTF">2025-12-27T05:50:02Z</dcterms:modified>
  <cp:contentStatus/>
</cp:coreProperties>
</file>